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60" r:id="rId5"/>
    <p:sldId id="261" r:id="rId6"/>
    <p:sldId id="266" r:id="rId8"/>
    <p:sldId id="262" r:id="rId9"/>
    <p:sldId id="263" r:id="rId10"/>
    <p:sldId id="264" r:id="rId11"/>
    <p:sldId id="265" r:id="rId12"/>
    <p:sldId id="267" r:id="rId13"/>
    <p:sldId id="268" r:id="rId14"/>
    <p:sldId id="271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02"/>
    <a:srgbClr val="2B0026"/>
    <a:srgbClr val="450038"/>
    <a:srgbClr val="FB00D2"/>
    <a:srgbClr val="E80484"/>
    <a:srgbClr val="44004E"/>
    <a:srgbClr val="F500CE"/>
    <a:srgbClr val="D12BDA"/>
    <a:srgbClr val="37FBB7"/>
    <a:srgbClr val="4C58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86652"/>
  </p:normalViewPr>
  <p:slideViewPr>
    <p:cSldViewPr snapToGrid="0">
      <p:cViewPr varScale="1">
        <p:scale>
          <a:sx n="98" d="100"/>
          <a:sy n="98" d="100"/>
        </p:scale>
        <p:origin x="10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5.xml"/><Relationship Id="rId8" Type="http://schemas.openxmlformats.org/officeDocument/2006/relationships/slide" Target="slide10.xml"/><Relationship Id="rId7" Type="http://schemas.openxmlformats.org/officeDocument/2006/relationships/slide" Target="slide8.xml"/><Relationship Id="rId6" Type="http://schemas.openxmlformats.org/officeDocument/2006/relationships/slide" Target="slide9.xml"/><Relationship Id="rId5" Type="http://schemas.openxmlformats.org/officeDocument/2006/relationships/slide" Target="slide7.xml"/><Relationship Id="rId4" Type="http://schemas.openxmlformats.org/officeDocument/2006/relationships/slide" Target="slide6.xml"/><Relationship Id="rId3" Type="http://schemas.openxmlformats.org/officeDocument/2006/relationships/slide" Target="slide4.xml"/><Relationship Id="rId2" Type="http://schemas.openxmlformats.org/officeDocument/2006/relationships/slide" Target="slide3.xml"/><Relationship Id="rId11" Type="http://schemas.openxmlformats.org/officeDocument/2006/relationships/slideLayout" Target="../slideLayouts/slideLayout1.xml"/><Relationship Id="rId10" Type="http://schemas.openxmlformats.org/officeDocument/2006/relationships/slide" Target="slide1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4.jpe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9+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41910"/>
            <a:ext cx="12266295" cy="68999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49880" y="561340"/>
            <a:ext cx="5872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</a:rPr>
              <a:t>社交板块——元宇宙的社交属性</a:t>
            </a:r>
            <a:endParaRPr lang="zh-CN" altLang="en-US" sz="3200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96135" y="2676525"/>
            <a:ext cx="10922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>
                <a:solidFill>
                  <a:schemeClr val="bg1"/>
                </a:solidFill>
                <a:latin typeface="OPPOSans Bold" panose="00020600040101010101" charset="-122"/>
                <a:ea typeface="OPPOSans Bold" panose="00020600040101010101" charset="-122"/>
                <a:cs typeface="HarmonyOS Sans SC" panose="00000A00000000000000" charset="-122"/>
                <a:sym typeface="+mn-ea"/>
              </a:rPr>
              <a:t>X-Forum</a:t>
            </a:r>
            <a:endParaRPr lang="en-GB" sz="1600">
              <a:solidFill>
                <a:schemeClr val="bg1"/>
              </a:solidFill>
              <a:latin typeface="OPPOSans Bold" panose="00020600040101010101" charset="-122"/>
              <a:ea typeface="OPPOSans Bold" panose="00020600040101010101" charset="-122"/>
              <a:cs typeface="HarmonyOS Sans SC" panose="00000A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10550" y="2676525"/>
            <a:ext cx="21018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>
                <a:solidFill>
                  <a:schemeClr val="bg1"/>
                </a:solidFill>
                <a:latin typeface="OPPOSans Bold" panose="00020600040101010101" charset="-122"/>
                <a:ea typeface="OPPOSans Bold" panose="00020600040101010101" charset="-122"/>
                <a:cs typeface="HarmonyOS Sans SC" panose="00000A00000000000000" charset="-122"/>
                <a:sym typeface="+mn-ea"/>
              </a:rPr>
              <a:t>X-Communication</a:t>
            </a:r>
            <a:endParaRPr lang="en-GB" sz="1600">
              <a:solidFill>
                <a:schemeClr val="bg1"/>
              </a:solidFill>
              <a:latin typeface="OPPOSans Bold" panose="00020600040101010101" charset="-122"/>
              <a:ea typeface="OPPOSans Bold" panose="00020600040101010101" charset="-122"/>
              <a:cs typeface="HarmonyOS Sans SC" panose="00000A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28775" y="392620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>
                <a:solidFill>
                  <a:schemeClr val="bg1"/>
                </a:solidFill>
                <a:effectLst/>
                <a:latin typeface="OPPOSans Bold" panose="00020600040101010101" charset="-122"/>
                <a:ea typeface="OPPOSans Bold" panose="00020600040101010101" charset="-122"/>
                <a:cs typeface="OPPOSans Bold" panose="00020600040101010101" charset="-122"/>
                <a:sym typeface="+mn-ea"/>
              </a:rPr>
              <a:t>X-朋友圈</a:t>
            </a:r>
            <a:endParaRPr lang="en-GB" sz="1600">
              <a:solidFill>
                <a:schemeClr val="bg1"/>
              </a:solidFill>
              <a:effectLst/>
              <a:latin typeface="OPPOSans Bold" panose="00020600040101010101" charset="-122"/>
              <a:ea typeface="OPPOSans Bold" panose="00020600040101010101" charset="-122"/>
              <a:cs typeface="OPPOSans Bold" panose="0002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04085" y="561594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OPPOSans Bold" panose="00020600040101010101" charset="-122"/>
                <a:ea typeface="OPPOSans Bold" panose="00020600040101010101" charset="-122"/>
                <a:cs typeface="HarmonyOS Sans SC" panose="00000A00000000000000" charset="-122"/>
                <a:sym typeface="+mn-ea"/>
              </a:rPr>
              <a:t>个人主页展示</a:t>
            </a:r>
            <a:endParaRPr lang="en-GB" sz="160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OPPOSans Bold" panose="00020600040101010101" charset="-122"/>
              <a:ea typeface="OPPOSans Bold" panose="00020600040101010101" charset="-122"/>
              <a:cs typeface="HarmonyOS Sans SC" panose="00000A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22360" y="3926205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OPPOSans Bold" panose="00020600040101010101" charset="-122"/>
                <a:ea typeface="OPPOSans Bold" panose="00020600040101010101" charset="-122"/>
                <a:cs typeface="HarmonyOS Sans SC" panose="00000A00000000000000" charset="-122"/>
                <a:sym typeface="+mn-ea"/>
              </a:rPr>
              <a:t>元宇宙内即时通讯</a:t>
            </a:r>
            <a:endParaRPr lang="en-GB" sz="160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OPPOSans Bold" panose="00020600040101010101" charset="-122"/>
              <a:ea typeface="OPPOSans Bold" panose="00020600040101010101" charset="-122"/>
              <a:cs typeface="HarmonyOS Sans SC" panose="00000A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63740" y="561594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OPPOSans Bold" panose="00020600040101010101" charset="-122"/>
                <a:ea typeface="OPPOSans Bold" panose="00020600040101010101" charset="-122"/>
                <a:cs typeface="HarmonyOS Sans SC" panose="00000A00000000000000" charset="-122"/>
                <a:sym typeface="+mn-ea"/>
              </a:rPr>
              <a:t>热点话题跟踪及分享</a:t>
            </a:r>
            <a:endParaRPr lang="en-GB" sz="160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OPPOSans Bold" panose="00020600040101010101" charset="-122"/>
              <a:ea typeface="OPPOSans Bold" panose="00020600040101010101" charset="-122"/>
              <a:cs typeface="HarmonyOS Sans SC" panose="00000A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hriel/Desktop/画板 11.png画板 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46450" y="57785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</a:rPr>
              <a:t>项目进展</a:t>
            </a:r>
            <a:endParaRPr lang="zh-CN" altLang="en-US" sz="3200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86730" y="2621280"/>
            <a:ext cx="4379595" cy="2417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2000">
                <a:solidFill>
                  <a:srgbClr val="E80484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</a:rPr>
              <a:t>未来版本：</a:t>
            </a:r>
            <a:endParaRPr lang="zh-CN" altLang="en-US" sz="2000">
              <a:solidFill>
                <a:srgbClr val="37FBB7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</a:endParaRPr>
          </a:p>
          <a:p>
            <a:pPr>
              <a:lnSpc>
                <a:spcPct val="180000"/>
              </a:lnSpc>
            </a:pPr>
            <a:endParaRPr lang="zh-CN" altLang="en-US" sz="1600">
              <a:solidFill>
                <a:schemeClr val="bg1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</a:endParaRPr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zh-CN" altLang="en-US" sz="1600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</a:rPr>
              <a:t>2.0 跨链DEFI组件 —— 已开发完成</a:t>
            </a:r>
            <a:endParaRPr lang="zh-CN" altLang="en-US" sz="1600">
              <a:solidFill>
                <a:schemeClr val="bg1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</a:endParaRPr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zh-CN" altLang="en-US" sz="1600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</a:rPr>
              <a:t>3.0 NFT市场 —— 开发中</a:t>
            </a:r>
            <a:endParaRPr lang="zh-CN" altLang="en-US" sz="1600">
              <a:solidFill>
                <a:schemeClr val="bg1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</a:endParaRPr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zh-CN" altLang="en-US" sz="1600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</a:rPr>
              <a:t>4.0 X元宇宙世界搭建 —— 开发中</a:t>
            </a:r>
            <a:endParaRPr lang="zh-CN" altLang="en-US" sz="1600">
              <a:solidFill>
                <a:schemeClr val="bg1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47800" y="2470150"/>
            <a:ext cx="2747645" cy="113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bg1"/>
                </a:solidFill>
                <a:latin typeface="OPPOSans Bold" panose="00020600040101010101" charset="-122"/>
                <a:ea typeface="OPPOSans Bold" panose="00020600040101010101" charset="-122"/>
                <a:sym typeface="+mn-ea"/>
              </a:rPr>
              <a:t>目前落地应用</a:t>
            </a:r>
            <a:endParaRPr lang="en-GB">
              <a:solidFill>
                <a:srgbClr val="37FBB7"/>
              </a:solidFill>
              <a:latin typeface="OPPOSans Bold" panose="00020600040101010101" charset="-122"/>
              <a:ea typeface="OPPOSans Bold" panose="00020600040101010101" charset="-122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E80484"/>
                </a:solidFill>
                <a:latin typeface="OPPOSans Bold" panose="00020600040101010101" charset="-122"/>
                <a:ea typeface="OPPOSans Bold" panose="00020600040101010101" charset="-122"/>
                <a:sym typeface="+mn-ea"/>
              </a:rPr>
              <a:t>预测市场</a:t>
            </a:r>
            <a:endParaRPr lang="en-GB">
              <a:solidFill>
                <a:srgbClr val="37FBB7"/>
              </a:solidFill>
              <a:latin typeface="OPPOSans Bold" panose="00020600040101010101" charset="-122"/>
              <a:ea typeface="OPPOSans Bold" panose="00020600040101010101" charset="-122"/>
            </a:endParaRPr>
          </a:p>
          <a:p>
            <a:endParaRPr lang="en-GB" altLang="en-US">
              <a:solidFill>
                <a:srgbClr val="37FBB7"/>
              </a:solidFill>
              <a:latin typeface="OPPOSans Bold" panose="00020600040101010101" charset="-122"/>
              <a:ea typeface="OPPOSans Bold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7800" y="3251835"/>
            <a:ext cx="322072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GB" sz="1200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  <a:sym typeface="+mn-ea"/>
              </a:rPr>
              <a:t>已经上线的版本为1.0 ——最小可行性产品</a:t>
            </a:r>
            <a:endParaRPr lang="en-GB" altLang="en-US" sz="1200">
              <a:solidFill>
                <a:schemeClr val="bg1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05" y="3998595"/>
            <a:ext cx="3600000" cy="15339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hriel/Desktop/画板 13.png画板 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04092" y="1530985"/>
            <a:ext cx="4031841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OPPOSans Regular" panose="00020600040101010101" charset="-122"/>
                <a:ea typeface="OPPOSans Regular" panose="00020600040101010101" charset="-122"/>
                <a:sym typeface="+mn-ea"/>
              </a:rPr>
              <a:t>https://x-protocol.com/</a:t>
            </a:r>
            <a:endParaRPr lang="zh-CN" altLang="en-US" sz="1600" dirty="0">
              <a:solidFill>
                <a:schemeClr val="bg1"/>
              </a:solidFill>
              <a:latin typeface="OPPOSans Regular" panose="00020600040101010101" charset="-122"/>
              <a:ea typeface="OPPOSans Regular" panose="00020600040101010101" charset="-122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OPPOSans Regular" panose="00020600040101010101" charset="-122"/>
                <a:ea typeface="OPPOSans Regular" panose="00020600040101010101" charset="-122"/>
                <a:sym typeface="+mn-ea"/>
              </a:rPr>
              <a:t>https://twitter.com/XPredictMarket</a:t>
            </a:r>
            <a:endParaRPr lang="zh-CN" altLang="en-US" sz="1600" dirty="0">
              <a:solidFill>
                <a:schemeClr val="bg1"/>
              </a:solidFill>
              <a:latin typeface="OPPOSans Regular" panose="00020600040101010101" charset="-122"/>
              <a:ea typeface="OPPOSans Regular" panose="00020600040101010101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OPPOSans Regular" panose="00020600040101010101" charset="-122"/>
                <a:ea typeface="OPPOSans Regular" panose="00020600040101010101" charset="-122"/>
                <a:sym typeface="+mn-ea"/>
              </a:rPr>
              <a:t>https://t.me/XPredictMarket</a:t>
            </a:r>
            <a:endParaRPr lang="zh-CN" altLang="en-US" sz="1600" dirty="0">
              <a:solidFill>
                <a:schemeClr val="bg1"/>
              </a:solidFill>
              <a:latin typeface="OPPOSans Regular" panose="00020600040101010101" charset="-122"/>
              <a:ea typeface="OPPOSans Regular" panose="00020600040101010101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OPPOSans Regular" panose="00020600040101010101" charset="-122"/>
                <a:ea typeface="OPPOSans Regular" panose="00020600040101010101" charset="-122"/>
                <a:sym typeface="+mn-ea"/>
              </a:rPr>
              <a:t>https://xpredictmarket.medium.com/</a:t>
            </a:r>
            <a:endParaRPr lang="en-CA" altLang="zh-CN" sz="1600" dirty="0">
              <a:solidFill>
                <a:schemeClr val="bg1"/>
              </a:solidFill>
              <a:latin typeface="OPPOSans Regular" panose="00020600040101010101" charset="-122"/>
              <a:ea typeface="OPPOSans Regular" panose="00020600040101010101" charset="-122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OPPOSans Regular" panose="00020600040101010101" charset="-122"/>
                <a:ea typeface="OPPOSans Regular" panose="00020600040101010101" charset="-122"/>
              </a:rPr>
              <a:t>official@x-protocol.com</a:t>
            </a:r>
            <a:endParaRPr lang="zh-CN" altLang="en-US" sz="1600" dirty="0">
              <a:solidFill>
                <a:schemeClr val="bg1"/>
              </a:solidFill>
              <a:latin typeface="OPPOSans Regular" panose="00020600040101010101" charset="-122"/>
              <a:ea typeface="OPPOSans Regular" panose="0002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98110" y="86677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>
                <a:solidFill>
                  <a:srgbClr val="E80484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联系我们</a:t>
            </a:r>
            <a:endParaRPr lang="zh-CN" altLang="en-US" sz="2400">
              <a:solidFill>
                <a:srgbClr val="E80484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2" name="图片 1" descr="官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025" y="1733550"/>
            <a:ext cx="360000" cy="360000"/>
          </a:xfrm>
          <a:prstGeom prst="rect">
            <a:avLst/>
          </a:prstGeom>
        </p:spPr>
      </p:pic>
      <p:pic>
        <p:nvPicPr>
          <p:cNvPr id="6" name="图片 5" descr="推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025" y="2219325"/>
            <a:ext cx="360000" cy="360000"/>
          </a:xfrm>
          <a:prstGeom prst="rect">
            <a:avLst/>
          </a:prstGeom>
        </p:spPr>
      </p:pic>
      <p:pic>
        <p:nvPicPr>
          <p:cNvPr id="7" name="图片 6" descr="telegr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025" y="2705100"/>
            <a:ext cx="360000" cy="360000"/>
          </a:xfrm>
          <a:prstGeom prst="rect">
            <a:avLst/>
          </a:prstGeom>
        </p:spPr>
      </p:pic>
      <p:pic>
        <p:nvPicPr>
          <p:cNvPr id="8" name="图片 7" descr="mediu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025" y="3190875"/>
            <a:ext cx="360000" cy="360000"/>
          </a:xfrm>
          <a:prstGeom prst="rect">
            <a:avLst/>
          </a:prstGeom>
        </p:spPr>
      </p:pic>
      <p:pic>
        <p:nvPicPr>
          <p:cNvPr id="9" name="图片 8" descr="email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220" y="3676650"/>
            <a:ext cx="324000" cy="2425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/Users/hriel/Desktop/画板 2 拷贝.png画板 2 拷贝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16050" y="71755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500CE"/>
                </a:solidFill>
                <a:latin typeface="OPPOSans Bold" panose="00020600040101010101" charset="-122"/>
                <a:ea typeface="OPPOSans Bold" panose="00020600040101010101" charset="-122"/>
              </a:rPr>
              <a:t>目录</a:t>
            </a:r>
            <a:endParaRPr lang="zh-CN" altLang="en-US">
              <a:solidFill>
                <a:srgbClr val="F500CE"/>
              </a:solidFill>
              <a:latin typeface="OPPOSans Bold" panose="00020600040101010101" charset="-122"/>
              <a:ea typeface="OPPOSans Bold" panose="00020600040101010101" charset="-122"/>
            </a:endParaRPr>
          </a:p>
        </p:txBody>
      </p:sp>
      <p:sp>
        <p:nvSpPr>
          <p:cNvPr id="6" name="文本框 5">
            <a:hlinkClick r:id="rId2" action="ppaction://hlinksldjump"/>
          </p:cNvPr>
          <p:cNvSpPr txBox="1"/>
          <p:nvPr/>
        </p:nvSpPr>
        <p:spPr>
          <a:xfrm>
            <a:off x="680085" y="1860550"/>
            <a:ext cx="982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  <a:sym typeface="+mn-ea"/>
              </a:rPr>
              <a:t>01 </a:t>
            </a:r>
            <a:r>
              <a:rPr lang="en-GB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  <a:sym typeface="+mn-ea"/>
              </a:rPr>
              <a:t>简介</a:t>
            </a:r>
            <a:endParaRPr lang="en-GB" altLang="en-US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</a:endParaRPr>
          </a:p>
        </p:txBody>
      </p:sp>
      <p:sp>
        <p:nvSpPr>
          <p:cNvPr id="7" name="文本框 6">
            <a:hlinkClick r:id="rId3" action="ppaction://hlinksldjump"/>
          </p:cNvPr>
          <p:cNvSpPr txBox="1"/>
          <p:nvPr/>
        </p:nvSpPr>
        <p:spPr>
          <a:xfrm>
            <a:off x="1244600" y="2787650"/>
            <a:ext cx="982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  <a:sym typeface="+mn-ea"/>
              </a:rPr>
              <a:t>02 </a:t>
            </a:r>
            <a:r>
              <a:rPr lang="zh-CN" altLang="en-US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  <a:sym typeface="+mn-ea"/>
              </a:rPr>
              <a:t>架构</a:t>
            </a:r>
            <a:endParaRPr lang="zh-CN" altLang="en-US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  <a:sym typeface="+mn-ea"/>
            </a:endParaRPr>
          </a:p>
        </p:txBody>
      </p:sp>
      <p:sp>
        <p:nvSpPr>
          <p:cNvPr id="8" name="文本框 7">
            <a:hlinkClick r:id="rId4" action="ppaction://hlinksldjump"/>
          </p:cNvPr>
          <p:cNvSpPr txBox="1"/>
          <p:nvPr/>
        </p:nvSpPr>
        <p:spPr>
          <a:xfrm>
            <a:off x="3365500" y="3003550"/>
            <a:ext cx="18262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</a:rPr>
              <a:t>04 </a:t>
            </a:r>
            <a:r>
              <a:rPr lang="en-GB" altLang="en-US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</a:rPr>
              <a:t>元宇宙世界观</a:t>
            </a:r>
            <a:endParaRPr lang="en-GB" altLang="en-US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</a:endParaRPr>
          </a:p>
        </p:txBody>
      </p:sp>
      <p:sp>
        <p:nvSpPr>
          <p:cNvPr id="9" name="文本框 8">
            <a:hlinkClick r:id="rId5" action="ppaction://hlinksldjump"/>
          </p:cNvPr>
          <p:cNvSpPr txBox="1"/>
          <p:nvPr/>
        </p:nvSpPr>
        <p:spPr>
          <a:xfrm>
            <a:off x="4950460" y="2419350"/>
            <a:ext cx="13690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  <a:sym typeface="+mn-ea"/>
              </a:rPr>
              <a:t>05 </a:t>
            </a:r>
            <a:r>
              <a:rPr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  <a:sym typeface="+mn-ea"/>
              </a:rPr>
              <a:t>预测市场</a:t>
            </a:r>
            <a:endParaRPr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  <a:sym typeface="+mn-ea"/>
            </a:endParaRPr>
          </a:p>
        </p:txBody>
      </p:sp>
      <p:sp>
        <p:nvSpPr>
          <p:cNvPr id="10" name="文本框 9">
            <a:hlinkClick r:id="rId6" action="ppaction://hlinksldjump"/>
          </p:cNvPr>
          <p:cNvSpPr txBox="1"/>
          <p:nvPr/>
        </p:nvSpPr>
        <p:spPr>
          <a:xfrm>
            <a:off x="6863080" y="1720215"/>
            <a:ext cx="1816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  <a:sym typeface="+mn-ea"/>
              </a:rPr>
              <a:t>07 NFT</a:t>
            </a:r>
            <a:r>
              <a:rPr lang="zh-CN" altLang="en-US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  <a:sym typeface="+mn-ea"/>
              </a:rPr>
              <a:t>交易市场</a:t>
            </a:r>
            <a:endParaRPr lang="zh-CN" altLang="en-US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  <a:sym typeface="+mn-ea"/>
            </a:endParaRPr>
          </a:p>
        </p:txBody>
      </p:sp>
      <p:sp>
        <p:nvSpPr>
          <p:cNvPr id="11" name="文本框 10">
            <a:hlinkClick r:id="rId7" action="ppaction://hlinksldjump"/>
          </p:cNvPr>
          <p:cNvSpPr txBox="1"/>
          <p:nvPr/>
        </p:nvSpPr>
        <p:spPr>
          <a:xfrm>
            <a:off x="5988685" y="2787650"/>
            <a:ext cx="1506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  <a:sym typeface="+mn-ea"/>
              </a:rPr>
              <a:t>06 DEFI板块 </a:t>
            </a:r>
            <a:endParaRPr lang="en-US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</a:endParaRPr>
          </a:p>
        </p:txBody>
      </p:sp>
      <p:sp>
        <p:nvSpPr>
          <p:cNvPr id="12" name="文本框 11">
            <a:hlinkClick r:id="rId8" action="ppaction://hlinksldjump"/>
          </p:cNvPr>
          <p:cNvSpPr txBox="1"/>
          <p:nvPr/>
        </p:nvSpPr>
        <p:spPr>
          <a:xfrm>
            <a:off x="8604250" y="3244850"/>
            <a:ext cx="13690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  <a:sym typeface="+mn-ea"/>
              </a:rPr>
              <a:t>08 </a:t>
            </a:r>
            <a:r>
              <a:rPr lang="en-GB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  <a:sym typeface="+mn-ea"/>
              </a:rPr>
              <a:t>社交板块</a:t>
            </a:r>
            <a:endParaRPr lang="en-GB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  <a:sym typeface="+mn-ea"/>
            </a:endParaRPr>
          </a:p>
        </p:txBody>
      </p:sp>
      <p:sp>
        <p:nvSpPr>
          <p:cNvPr id="13" name="文本框 12">
            <a:hlinkClick r:id="rId9" action="ppaction://hlinksldjump"/>
          </p:cNvPr>
          <p:cNvSpPr txBox="1"/>
          <p:nvPr/>
        </p:nvSpPr>
        <p:spPr>
          <a:xfrm>
            <a:off x="2366645" y="2225675"/>
            <a:ext cx="13690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  <a:sym typeface="+mn-ea"/>
              </a:rPr>
              <a:t>03 </a:t>
            </a:r>
            <a:r>
              <a:rPr lang="en-GB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  <a:sym typeface="+mn-ea"/>
              </a:rPr>
              <a:t>技术亮点</a:t>
            </a:r>
            <a:endParaRPr lang="en-GB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  <a:sym typeface="+mn-ea"/>
            </a:endParaRPr>
          </a:p>
        </p:txBody>
      </p:sp>
      <p:sp>
        <p:nvSpPr>
          <p:cNvPr id="14" name="文本框 13">
            <a:hlinkClick r:id="rId10" action="ppaction://hlinksldjump"/>
          </p:cNvPr>
          <p:cNvSpPr txBox="1"/>
          <p:nvPr/>
        </p:nvSpPr>
        <p:spPr>
          <a:xfrm>
            <a:off x="10043795" y="2088515"/>
            <a:ext cx="1439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  <a:sym typeface="+mn-ea"/>
              </a:rPr>
              <a:t>09 </a:t>
            </a:r>
            <a:r>
              <a:rPr lang="en-GB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  <a:sym typeface="+mn-ea"/>
              </a:rPr>
              <a:t>项目进展</a:t>
            </a:r>
            <a:endParaRPr lang="en-GB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  <a:sym typeface="+mn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908050" y="2305050"/>
            <a:ext cx="828675" cy="3155315"/>
          </a:xfrm>
          <a:prstGeom prst="line">
            <a:avLst/>
          </a:prstGeom>
          <a:ln>
            <a:solidFill>
              <a:srgbClr val="4C58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363085" y="3371850"/>
            <a:ext cx="159385" cy="1588770"/>
          </a:xfrm>
          <a:prstGeom prst="line">
            <a:avLst/>
          </a:prstGeom>
          <a:ln>
            <a:solidFill>
              <a:srgbClr val="4C58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670550" y="3397250"/>
            <a:ext cx="0" cy="925195"/>
          </a:xfrm>
          <a:prstGeom prst="line">
            <a:avLst/>
          </a:prstGeom>
          <a:ln>
            <a:solidFill>
              <a:srgbClr val="4C58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7806055" y="2451100"/>
            <a:ext cx="6350" cy="1613535"/>
          </a:xfrm>
          <a:prstGeom prst="line">
            <a:avLst/>
          </a:prstGeom>
          <a:ln>
            <a:solidFill>
              <a:srgbClr val="4C58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9071610" y="3855085"/>
            <a:ext cx="119380" cy="890270"/>
          </a:xfrm>
          <a:prstGeom prst="line">
            <a:avLst/>
          </a:prstGeom>
          <a:ln>
            <a:solidFill>
              <a:srgbClr val="4C58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0763250" y="4484370"/>
            <a:ext cx="0" cy="498475"/>
          </a:xfrm>
          <a:prstGeom prst="line">
            <a:avLst/>
          </a:prstGeom>
          <a:ln>
            <a:solidFill>
              <a:srgbClr val="4C58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6767195" y="3397250"/>
            <a:ext cx="6350" cy="1613535"/>
          </a:xfrm>
          <a:prstGeom prst="line">
            <a:avLst/>
          </a:prstGeom>
          <a:ln>
            <a:solidFill>
              <a:srgbClr val="4C58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079750" y="2593975"/>
            <a:ext cx="285750" cy="2059940"/>
          </a:xfrm>
          <a:prstGeom prst="line">
            <a:avLst/>
          </a:prstGeom>
          <a:ln>
            <a:solidFill>
              <a:srgbClr val="4C58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hriel/Desktop/画板 3.png画板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35300" y="56769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</a:rPr>
              <a:t>简介</a:t>
            </a:r>
            <a:endParaRPr lang="zh-CN" altLang="en-US" sz="3200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8600" y="2482850"/>
            <a:ext cx="91948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  <a:cs typeface="HarmonyOS Sans SC" panose="00000A00000000000000" charset="-122"/>
              </a:rPr>
              <a:t>X Protocol是基于Polkadot的跨链协议，提供去中⼼化、安全、快速的桥接⽅案;</a:t>
            </a:r>
            <a:endParaRPr lang="zh-CN" altLang="en-US" dirty="0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  <a:cs typeface="HarmonyOS Sans SC" panose="00000A00000000000000" charset="-122"/>
            </a:endParaRP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  <a:cs typeface="HarmonyOS Sans SC" panose="00000A0000000000000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  <a:cs typeface="HarmonyOS Sans SC" panose="00000A00000000000000" charset="-122"/>
              </a:rPr>
              <a:t>X Protocol 的目标是在web3.0的基础上，打造一个去中心化的元宇宙世界；并在其世界观内，通过X跨链桥实现多种异构链之间的资产跨链管理和数据聚合预测分析，打造区块链的元宇宙价值网络。</a:t>
            </a:r>
            <a:endParaRPr lang="zh-CN" altLang="en-US" dirty="0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  <a:cs typeface="HarmonyOS Sans SC" panose="00000A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30000"/>
            </a:gs>
            <a:gs pos="60000">
              <a:srgbClr val="76030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hriel/Desktop/画板 4.png画板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51175" y="58356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</a:rPr>
              <a:t>架构</a:t>
            </a:r>
            <a:endParaRPr lang="zh-CN" altLang="en-US" sz="3200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9092565" y="3275330"/>
            <a:ext cx="526415" cy="267970"/>
          </a:xfrm>
          <a:prstGeom prst="roundRect">
            <a:avLst/>
          </a:prstGeom>
          <a:solidFill>
            <a:srgbClr val="01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400" b="1">
                <a:sym typeface="+mn-ea"/>
              </a:rPr>
              <a:t>...</a:t>
            </a:r>
            <a:endParaRPr lang="en-US" altLang="zh-CN" sz="2400" b="1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57830" y="56134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</a:rPr>
              <a:t>技术亮点</a:t>
            </a:r>
            <a:endParaRPr lang="zh-CN" altLang="en-US" sz="3200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59070" y="2609215"/>
            <a:ext cx="5648960" cy="284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OPPOSans Bold" panose="00020600040101010101" charset="-122"/>
                <a:ea typeface="OPPOSans Bold" panose="00020600040101010101" charset="-122"/>
                <a:cs typeface="OPPOSans Bold" panose="00020600040101010101" charset="-122"/>
              </a:rPr>
              <a:t>新型加密算法Merkle Mountain Range（MMR）</a:t>
            </a:r>
            <a:endParaRPr lang="zh-CN" altLang="en-US" sz="1600">
              <a:solidFill>
                <a:schemeClr val="bg1"/>
              </a:solidFill>
              <a:latin typeface="OPPOSans Bold" panose="00020600040101010101" charset="-122"/>
              <a:ea typeface="OPPOSans Bold" panose="00020600040101010101" charset="-122"/>
              <a:cs typeface="OPPOSans Bold" panose="00020600040101010101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OPPOSans Bold" panose="00020600040101010101" charset="-122"/>
                <a:ea typeface="OPPOSans Bold" panose="00020600040101010101" charset="-122"/>
                <a:cs typeface="OPPOSans Bold" panose="00020600040101010101" charset="-122"/>
              </a:rPr>
              <a:t>善意吹哨人系统 Optimistic Whistleblower System（OWS）</a:t>
            </a:r>
            <a:endParaRPr lang="zh-CN" altLang="en-US" sz="1600">
              <a:solidFill>
                <a:schemeClr val="bg1"/>
              </a:solidFill>
              <a:latin typeface="OPPOSans Bold" panose="00020600040101010101" charset="-122"/>
              <a:ea typeface="OPPOSans Bold" panose="00020600040101010101" charset="-122"/>
              <a:cs typeface="OPPOSans Bold" panose="00020600040101010101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OPPOSans Bold" panose="00020600040101010101" charset="-122"/>
                <a:ea typeface="OPPOSans Bold" panose="00020600040101010101" charset="-122"/>
                <a:cs typeface="OPPOSans Bold" panose="00020600040101010101" charset="-122"/>
              </a:rPr>
              <a:t>桥矿工Relayer激励模型</a:t>
            </a:r>
            <a:endParaRPr lang="zh-CN" altLang="en-US" sz="1600">
              <a:solidFill>
                <a:schemeClr val="bg1"/>
              </a:solidFill>
              <a:latin typeface="OPPOSans Bold" panose="00020600040101010101" charset="-122"/>
              <a:ea typeface="OPPOSans Bold" panose="00020600040101010101" charset="-122"/>
              <a:cs typeface="OPPOSans Bold" panose="00020600040101010101" charset="-122"/>
            </a:endParaRPr>
          </a:p>
          <a:p>
            <a:pPr marL="285750" indent="-285750">
              <a:lnSpc>
                <a:spcPct val="160000"/>
              </a:lnSpc>
            </a:pPr>
            <a:endParaRPr lang="zh-CN" altLang="en-US" sz="1600">
              <a:solidFill>
                <a:schemeClr val="bg1"/>
              </a:solidFill>
              <a:latin typeface="OPPOSans Bold" panose="00020600040101010101" charset="-122"/>
              <a:ea typeface="OPPOSans Bold" panose="00020600040101010101" charset="-122"/>
              <a:cs typeface="OPPOSans Bold" panose="0002060004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600">
                <a:solidFill>
                  <a:schemeClr val="bg1"/>
                </a:solidFill>
                <a:latin typeface="OPPOSans Bold" panose="00020600040101010101" charset="-122"/>
                <a:ea typeface="OPPOSans Bold" panose="00020600040101010101" charset="-122"/>
                <a:cs typeface="OPPOSans Bold" panose="00020600040101010101" charset="-122"/>
              </a:rPr>
              <a:t>实现通过最新块即可校验任意历史块，</a:t>
            </a:r>
            <a:br>
              <a:rPr lang="zh-CN" altLang="en-US" sz="1600">
                <a:solidFill>
                  <a:schemeClr val="bg1"/>
                </a:solidFill>
                <a:latin typeface="OPPOSans Bold" panose="00020600040101010101" charset="-122"/>
                <a:ea typeface="OPPOSans Bold" panose="00020600040101010101" charset="-122"/>
                <a:cs typeface="OPPOSans Bold" panose="00020600040101010101" charset="-122"/>
              </a:rPr>
            </a:br>
            <a:r>
              <a:rPr lang="zh-CN" altLang="en-US" sz="1600">
                <a:solidFill>
                  <a:srgbClr val="E80484"/>
                </a:solidFill>
                <a:latin typeface="OPPOSans Bold" panose="00020600040101010101" charset="-122"/>
                <a:ea typeface="OPPOSans Bold" panose="00020600040101010101" charset="-122"/>
                <a:cs typeface="OPPOSans Bold" panose="00020600040101010101" charset="-122"/>
              </a:rPr>
              <a:t>存储占用少、按需使用、费用更低。 </a:t>
            </a:r>
            <a:endParaRPr lang="zh-CN" altLang="en-US" sz="1600">
              <a:solidFill>
                <a:schemeClr val="bg1"/>
              </a:solidFill>
              <a:latin typeface="OPPOSans Bold" panose="00020600040101010101" charset="-122"/>
              <a:ea typeface="OPPOSans Bold" panose="00020600040101010101" charset="-122"/>
              <a:cs typeface="OPPOSans Bold" panose="0002060004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21635" y="530225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</a:rPr>
              <a:t>元宇宙世界观</a:t>
            </a:r>
            <a:endParaRPr lang="zh-CN" altLang="en-US" sz="3200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14450" y="2482850"/>
            <a:ext cx="37846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>
                <a:solidFill>
                  <a:srgbClr val="F500CE"/>
                </a:solidFill>
                <a:latin typeface="HarmonyOS Sans SC" panose="00000A00000000000000" charset="-122"/>
                <a:ea typeface="HarmonyOS Sans SC" panose="00000A00000000000000" charset="-122"/>
                <a:cs typeface="HarmonyOS Sans SC" panose="00000A00000000000000" charset="-122"/>
                <a:sym typeface="+mn-ea"/>
              </a:rPr>
              <a:t>虚拟世界：</a:t>
            </a:r>
            <a:endParaRPr lang="en-GB" altLang="en-US">
              <a:solidFill>
                <a:srgbClr val="F500CE"/>
              </a:solidFill>
              <a:latin typeface="HarmonyOS Sans SC" panose="00000A00000000000000" charset="-122"/>
              <a:ea typeface="HarmonyOS Sans SC" panose="00000A00000000000000" charset="-122"/>
              <a:cs typeface="HarmonyOS Sans SC" panose="00000A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14450" y="2842895"/>
            <a:ext cx="378460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400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  <a:sym typeface="+mn-ea"/>
              </a:rPr>
              <a:t>每一个场景/地点</a:t>
            </a:r>
            <a:r>
              <a:rPr lang="en-US" altLang="en-GB" sz="1400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  <a:sym typeface="+mn-ea"/>
              </a:rPr>
              <a:t>+</a:t>
            </a:r>
            <a:r>
              <a:rPr lang="en-GB" sz="1400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  <a:sym typeface="+mn-ea"/>
              </a:rPr>
              <a:t>DApp</a:t>
            </a:r>
            <a:r>
              <a:rPr lang="en-US" altLang="en-GB" sz="1400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  <a:sym typeface="+mn-ea"/>
              </a:rPr>
              <a:t>s</a:t>
            </a:r>
            <a:endParaRPr lang="en-US" altLang="en-GB" sz="1400">
              <a:solidFill>
                <a:schemeClr val="bg1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14450" y="3600450"/>
            <a:ext cx="37846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>
                <a:solidFill>
                  <a:srgbClr val="F500CE"/>
                </a:solidFill>
                <a:latin typeface="HarmonyOS Sans SC" panose="00000A00000000000000" charset="-122"/>
                <a:ea typeface="HarmonyOS Sans SC" panose="00000A00000000000000" charset="-122"/>
                <a:cs typeface="HarmonyOS Sans SC" panose="00000A00000000000000" charset="-122"/>
                <a:sym typeface="+mn-ea"/>
              </a:rPr>
              <a:t>多种风格：</a:t>
            </a:r>
            <a:endParaRPr lang="en-GB" altLang="en-US">
              <a:solidFill>
                <a:srgbClr val="F500CE"/>
              </a:solidFill>
              <a:latin typeface="HarmonyOS Sans SC" panose="00000A00000000000000" charset="-122"/>
              <a:ea typeface="HarmonyOS Sans SC" panose="00000A00000000000000" charset="-122"/>
              <a:cs typeface="HarmonyOS Sans SC" panose="00000A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14450" y="3935095"/>
            <a:ext cx="4228465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400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  <a:sym typeface="+mn-ea"/>
              </a:rPr>
              <a:t>图文，社交为主</a:t>
            </a:r>
            <a:endParaRPr lang="en-GB" sz="1400">
              <a:solidFill>
                <a:schemeClr val="bg1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14450" y="4608830"/>
            <a:ext cx="37846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>
                <a:solidFill>
                  <a:srgbClr val="F500CE"/>
                </a:solidFill>
                <a:latin typeface="HarmonyOS Sans SC" panose="00000A00000000000000" charset="-122"/>
                <a:ea typeface="HarmonyOS Sans SC" panose="00000A00000000000000" charset="-122"/>
                <a:cs typeface="HarmonyOS Sans SC" panose="00000A00000000000000" charset="-122"/>
                <a:sym typeface="+mn-ea"/>
              </a:rPr>
              <a:t>去中心化身份：</a:t>
            </a:r>
            <a:endParaRPr lang="en-GB" altLang="en-US">
              <a:solidFill>
                <a:srgbClr val="F500CE"/>
              </a:solidFill>
              <a:latin typeface="HarmonyOS Sans SC" panose="00000A00000000000000" charset="-122"/>
              <a:ea typeface="HarmonyOS Sans SC" panose="00000A00000000000000" charset="-122"/>
              <a:cs typeface="HarmonyOS Sans SC" panose="00000A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14450" y="4968875"/>
            <a:ext cx="4404995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400" dirty="0" err="1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  <a:sym typeface="+mn-ea"/>
              </a:rPr>
              <a:t>用户自定义属性（男</a:t>
            </a:r>
            <a:r>
              <a:rPr lang="en-GB" sz="1400" dirty="0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  <a:sym typeface="+mn-ea"/>
              </a:rPr>
              <a:t>/</a:t>
            </a:r>
            <a:r>
              <a:rPr lang="en-GB" sz="1400" dirty="0" err="1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  <a:sym typeface="+mn-ea"/>
              </a:rPr>
              <a:t>女</a:t>
            </a:r>
            <a:r>
              <a:rPr lang="en-GB" sz="1400" dirty="0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  <a:sym typeface="+mn-ea"/>
              </a:rPr>
              <a:t>/</a:t>
            </a:r>
            <a:r>
              <a:rPr lang="en-GB" sz="1400" dirty="0" err="1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  <a:sym typeface="+mn-ea"/>
              </a:rPr>
              <a:t>动物</a:t>
            </a:r>
            <a:r>
              <a:rPr lang="en-GB" sz="1400" dirty="0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  <a:sym typeface="+mn-ea"/>
              </a:rPr>
              <a:t>/</a:t>
            </a:r>
            <a:r>
              <a:rPr lang="en-GB" sz="1400" dirty="0" err="1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  <a:sym typeface="+mn-ea"/>
              </a:rPr>
              <a:t>植物）捏脸系统</a:t>
            </a:r>
            <a:r>
              <a:rPr lang="en-GB" sz="1400" dirty="0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  <a:sym typeface="+mn-ea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  <a:sym typeface="+mn-ea"/>
              </a:rPr>
              <a:t>穿衣</a:t>
            </a:r>
            <a:endParaRPr lang="en-GB" sz="1400" dirty="0">
              <a:solidFill>
                <a:schemeClr val="bg1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11390" y="2491740"/>
            <a:ext cx="37846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>
                <a:solidFill>
                  <a:srgbClr val="F500CE"/>
                </a:solidFill>
                <a:latin typeface="HarmonyOS Sans SC" panose="00000A00000000000000" charset="-122"/>
                <a:ea typeface="HarmonyOS Sans SC" panose="00000A00000000000000" charset="-122"/>
                <a:cs typeface="HarmonyOS Sans SC" panose="00000A00000000000000" charset="-122"/>
                <a:sym typeface="+mn-ea"/>
              </a:rPr>
              <a:t>分布式内容储存</a:t>
            </a:r>
            <a:r>
              <a:rPr lang="zh-CN" altLang="en-GB">
                <a:solidFill>
                  <a:srgbClr val="F500CE"/>
                </a:solidFill>
                <a:latin typeface="HarmonyOS Sans SC" panose="00000A00000000000000" charset="-122"/>
                <a:ea typeface="HarmonyOS Sans SC" panose="00000A00000000000000" charset="-122"/>
                <a:cs typeface="HarmonyOS Sans SC" panose="00000A00000000000000" charset="-122"/>
                <a:sym typeface="+mn-ea"/>
              </a:rPr>
              <a:t>：</a:t>
            </a:r>
            <a:endParaRPr lang="zh-CN" altLang="en-GB">
              <a:solidFill>
                <a:srgbClr val="F500CE"/>
              </a:solidFill>
              <a:latin typeface="HarmonyOS Sans SC" panose="00000A00000000000000" charset="-122"/>
              <a:ea typeface="HarmonyOS Sans SC" panose="00000A00000000000000" charset="-122"/>
              <a:cs typeface="HarmonyOS Sans SC" panose="00000A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11390" y="4660265"/>
            <a:ext cx="37846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dirty="0" err="1">
                <a:solidFill>
                  <a:srgbClr val="F500CE"/>
                </a:solidFill>
                <a:latin typeface="HarmonyOS Sans SC" panose="00000A00000000000000" charset="-122"/>
                <a:ea typeface="HarmonyOS Sans SC" panose="00000A00000000000000" charset="-122"/>
                <a:cs typeface="HarmonyOS Sans SC" panose="00000A00000000000000" charset="-122"/>
                <a:sym typeface="+mn-ea"/>
              </a:rPr>
              <a:t>去中心化系统DDNS</a:t>
            </a:r>
            <a:r>
              <a:rPr lang="en-GB" dirty="0">
                <a:solidFill>
                  <a:srgbClr val="F500CE"/>
                </a:solidFill>
                <a:latin typeface="HarmonyOS Sans SC" panose="00000A00000000000000" charset="-122"/>
                <a:ea typeface="HarmonyOS Sans SC" panose="00000A00000000000000" charset="-122"/>
                <a:cs typeface="HarmonyOS Sans SC" panose="00000A00000000000000" charset="-122"/>
                <a:sym typeface="+mn-ea"/>
              </a:rPr>
              <a:t>：</a:t>
            </a:r>
            <a:endParaRPr lang="en-GB" altLang="en-US" dirty="0">
              <a:solidFill>
                <a:srgbClr val="F500CE"/>
              </a:solidFill>
              <a:latin typeface="HarmonyOS Sans SC" panose="00000A00000000000000" charset="-122"/>
              <a:ea typeface="HarmonyOS Sans SC" panose="00000A00000000000000" charset="-122"/>
              <a:cs typeface="HarmonyOS Sans SC" panose="00000A00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11390" y="3545840"/>
            <a:ext cx="37846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>
                <a:solidFill>
                  <a:srgbClr val="F500CE"/>
                </a:solidFill>
                <a:latin typeface="HarmonyOS Sans SC" panose="00000A00000000000000" charset="-122"/>
                <a:ea typeface="HarmonyOS Sans SC" panose="00000A00000000000000" charset="-122"/>
                <a:cs typeface="HarmonyOS Sans SC" panose="00000A00000000000000" charset="-122"/>
                <a:sym typeface="+mn-ea"/>
              </a:rPr>
              <a:t>经济系统：</a:t>
            </a:r>
            <a:endParaRPr lang="en-GB" altLang="en-US">
              <a:solidFill>
                <a:srgbClr val="F500CE"/>
              </a:solidFill>
              <a:latin typeface="HarmonyOS Sans SC" panose="00000A00000000000000" charset="-122"/>
              <a:ea typeface="HarmonyOS Sans SC" panose="00000A00000000000000" charset="-122"/>
              <a:cs typeface="HarmonyOS Sans SC" panose="00000A00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11390" y="3905885"/>
            <a:ext cx="3910965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400" dirty="0" err="1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  <a:sym typeface="+mn-ea"/>
              </a:rPr>
              <a:t>以POT作为虚拟世界多种场景的统一通证</a:t>
            </a:r>
            <a:endParaRPr lang="en-GB" sz="1400" dirty="0">
              <a:solidFill>
                <a:schemeClr val="bg1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  <a:sym typeface="+mn-ea"/>
            </a:endParaRPr>
          </a:p>
        </p:txBody>
      </p:sp>
      <p:sp>
        <p:nvSpPr>
          <p:cNvPr id="15" name="文本框 16"/>
          <p:cNvSpPr txBox="1"/>
          <p:nvPr/>
        </p:nvSpPr>
        <p:spPr>
          <a:xfrm>
            <a:off x="7311389" y="4968875"/>
            <a:ext cx="3910965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  <a:sym typeface="+mn-ea"/>
              </a:rPr>
              <a:t>拥有你的专属域名</a:t>
            </a:r>
            <a:endParaRPr lang="en-GB" sz="1400" dirty="0">
              <a:solidFill>
                <a:schemeClr val="bg1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  <a:sym typeface="+mn-ea"/>
            </a:endParaRPr>
          </a:p>
        </p:txBody>
      </p:sp>
      <p:sp>
        <p:nvSpPr>
          <p:cNvPr id="18" name="文本框 16"/>
          <p:cNvSpPr txBox="1"/>
          <p:nvPr/>
        </p:nvSpPr>
        <p:spPr>
          <a:xfrm>
            <a:off x="7311390" y="2925119"/>
            <a:ext cx="3910965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  <a:sym typeface="+mn-ea"/>
              </a:rPr>
              <a:t>数据安全</a:t>
            </a:r>
            <a:r>
              <a:rPr lang="zh-CN" altLang="en-US" sz="1400" dirty="0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  <a:sym typeface="+mn-ea"/>
              </a:rPr>
              <a:t>，无篡改</a:t>
            </a:r>
            <a:endParaRPr lang="en-GB" sz="1400" dirty="0">
              <a:solidFill>
                <a:schemeClr val="bg1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75915" y="56197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</a:rPr>
              <a:t>预测市场</a:t>
            </a:r>
            <a:endParaRPr lang="zh-CN" altLang="en-US" sz="3200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5235" y="2083435"/>
            <a:ext cx="805116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000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</a:rPr>
              <a:t>X Predict Market是一个去中心化跨链预测市场平台</a:t>
            </a:r>
            <a:endParaRPr lang="zh-CN" altLang="en-US" sz="2000">
              <a:solidFill>
                <a:schemeClr val="bg1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</a:endParaRPr>
          </a:p>
          <a:p>
            <a:pPr indent="0">
              <a:lnSpc>
                <a:spcPct val="170000"/>
              </a:lnSpc>
              <a:buFont typeface="Wingdings" panose="05000000000000000000" charset="0"/>
              <a:buNone/>
            </a:pPr>
            <a:endParaRPr lang="zh-CN" altLang="en-US" sz="2000">
              <a:solidFill>
                <a:schemeClr val="bg1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83360" y="3456305"/>
            <a:ext cx="417322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E80484"/>
                </a:solidFill>
                <a:latin typeface="OPPOSans Bold" panose="00020600040101010101" charset="-122"/>
                <a:ea typeface="OPPOSans Bold" panose="00020600040101010101" charset="-122"/>
                <a:cs typeface="OPPOSans Bold" panose="00020600040101010101" charset="-122"/>
              </a:rPr>
              <a:t>FPMM：</a:t>
            </a:r>
            <a:endParaRPr lang="zh-CN" altLang="en-US">
              <a:solidFill>
                <a:schemeClr val="bg1"/>
              </a:solidFill>
              <a:latin typeface="OPPOSans Bold" panose="00020600040101010101" charset="-122"/>
              <a:ea typeface="OPPOSans Bold" panose="00020600040101010101" charset="-122"/>
              <a:cs typeface="OPPOSans Bold" panose="00020600040101010101" charset="-122"/>
            </a:endParaRPr>
          </a:p>
          <a:p>
            <a:pPr algn="l"/>
            <a:r>
              <a:rPr lang="zh-CN" altLang="en-US" sz="1400">
                <a:solidFill>
                  <a:schemeClr val="bg1"/>
                </a:solidFill>
                <a:latin typeface="OPPOSans Bold" panose="00020600040101010101" charset="-122"/>
                <a:ea typeface="OPPOSans Bold" panose="00020600040101010101" charset="-122"/>
                <a:cs typeface="OPPOSans Bold" panose="00020600040101010101" charset="-122"/>
              </a:rPr>
              <a:t>新型固定产品自动化做市商（the Fixed Product Market Maker）</a:t>
            </a:r>
            <a:endParaRPr lang="zh-CN" altLang="en-US" sz="1400">
              <a:solidFill>
                <a:schemeClr val="bg1"/>
              </a:solidFill>
              <a:latin typeface="OPPOSans Bold" panose="00020600040101010101" charset="-122"/>
              <a:ea typeface="OPPOSans Bold" panose="00020600040101010101" charset="-122"/>
              <a:cs typeface="OPPOSans Bold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83360" y="4806315"/>
            <a:ext cx="41732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E80484"/>
                </a:solidFill>
                <a:latin typeface="OPPOSans Bold" panose="00020600040101010101" charset="-122"/>
                <a:ea typeface="OPPOSans Bold" panose="00020600040101010101" charset="-122"/>
                <a:cs typeface="OPPOSans Bold" panose="00020600040101010101" charset="-122"/>
              </a:rPr>
              <a:t>CreateNFT：</a:t>
            </a:r>
            <a:endParaRPr lang="zh-CN" altLang="en-US">
              <a:solidFill>
                <a:schemeClr val="bg1"/>
              </a:solidFill>
              <a:latin typeface="OPPOSans Bold" panose="00020600040101010101" charset="-122"/>
              <a:ea typeface="OPPOSans Bold" panose="00020600040101010101" charset="-122"/>
              <a:cs typeface="OPPOSans Bold" panose="00020600040101010101" charset="-122"/>
            </a:endParaRPr>
          </a:p>
          <a:p>
            <a:pPr algn="l"/>
            <a:r>
              <a:rPr lang="zh-CN" altLang="en-US" sz="1400">
                <a:solidFill>
                  <a:schemeClr val="bg1"/>
                </a:solidFill>
                <a:latin typeface="OPPOSans Bold" panose="00020600040101010101" charset="-122"/>
                <a:ea typeface="OPPOSans Bold" panose="00020600040101010101" charset="-122"/>
                <a:cs typeface="OPPOSans Bold" panose="00020600040101010101" charset="-122"/>
              </a:rPr>
              <a:t>用户创建、参与预测项目，获得相应NFT</a:t>
            </a:r>
            <a:endParaRPr lang="zh-CN" altLang="en-US" sz="1400">
              <a:solidFill>
                <a:schemeClr val="bg1"/>
              </a:solidFill>
              <a:latin typeface="OPPOSans Bold" panose="00020600040101010101" charset="-122"/>
              <a:ea typeface="OPPOSans Bold" panose="00020600040101010101" charset="-122"/>
              <a:cs typeface="OPPOSans Bold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32220" y="3547745"/>
            <a:ext cx="41732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E80484"/>
                </a:solidFill>
                <a:latin typeface="OPPOSans Bold" panose="00020600040101010101" charset="-122"/>
                <a:ea typeface="OPPOSans Bold" panose="00020600040101010101" charset="-122"/>
                <a:cs typeface="OPPOSans Bold" panose="00020600040101010101" charset="-122"/>
              </a:rPr>
              <a:t>Mining：</a:t>
            </a:r>
            <a:endParaRPr lang="zh-CN" altLang="en-US">
              <a:solidFill>
                <a:schemeClr val="bg1"/>
              </a:solidFill>
              <a:latin typeface="OPPOSans Bold" panose="00020600040101010101" charset="-122"/>
              <a:ea typeface="OPPOSans Bold" panose="00020600040101010101" charset="-122"/>
              <a:cs typeface="OPPOSans Bold" panose="00020600040101010101" charset="-122"/>
            </a:endParaRPr>
          </a:p>
          <a:p>
            <a:pPr algn="l"/>
            <a:r>
              <a:rPr lang="zh-CN" altLang="en-US" sz="1400">
                <a:solidFill>
                  <a:schemeClr val="bg1"/>
                </a:solidFill>
                <a:latin typeface="OPPOSans Bold" panose="00020600040101010101" charset="-122"/>
                <a:ea typeface="OPPOSans Bold" panose="00020600040101010101" charset="-122"/>
                <a:cs typeface="OPPOSans Bold" panose="00020600040101010101" charset="-122"/>
              </a:rPr>
              <a:t>成功预测、提供流动性等⽅式可以得到POT奖励</a:t>
            </a:r>
            <a:endParaRPr lang="zh-CN" altLang="en-US" sz="1400">
              <a:solidFill>
                <a:schemeClr val="bg1"/>
              </a:solidFill>
              <a:latin typeface="OPPOSans Bold" panose="00020600040101010101" charset="-122"/>
              <a:ea typeface="OPPOSans Bold" panose="00020600040101010101" charset="-122"/>
              <a:cs typeface="OPPOSans Bold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32220" y="4806315"/>
            <a:ext cx="41732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olidFill>
                  <a:srgbClr val="E80484"/>
                </a:solidFill>
                <a:latin typeface="OPPOSans Bold" panose="00020600040101010101" charset="-122"/>
                <a:ea typeface="OPPOSans Bold" panose="00020600040101010101" charset="-122"/>
                <a:cs typeface="OPPOSans Bold" panose="00020600040101010101" charset="-122"/>
              </a:rPr>
              <a:t>DAO</a:t>
            </a:r>
            <a:r>
              <a:rPr lang="zh-CN" altLang="en-US">
                <a:solidFill>
                  <a:srgbClr val="E80484"/>
                </a:solidFill>
                <a:latin typeface="OPPOSans Bold" panose="00020600040101010101" charset="-122"/>
                <a:ea typeface="OPPOSans Bold" panose="00020600040101010101" charset="-122"/>
                <a:cs typeface="OPPOSans Bold" panose="00020600040101010101" charset="-122"/>
              </a:rPr>
              <a:t>：</a:t>
            </a:r>
            <a:endParaRPr lang="zh-CN" altLang="en-US">
              <a:solidFill>
                <a:schemeClr val="bg1"/>
              </a:solidFill>
              <a:latin typeface="OPPOSans Bold" panose="00020600040101010101" charset="-122"/>
              <a:ea typeface="OPPOSans Bold" panose="00020600040101010101" charset="-122"/>
              <a:cs typeface="OPPOSans Bold" panose="00020600040101010101" charset="-122"/>
            </a:endParaRPr>
          </a:p>
          <a:p>
            <a:pPr algn="l"/>
            <a:r>
              <a:rPr lang="zh-CN" altLang="en-US" sz="1400">
                <a:solidFill>
                  <a:schemeClr val="bg1"/>
                </a:solidFill>
                <a:latin typeface="OPPOSans Bold" panose="00020600040101010101" charset="-122"/>
                <a:ea typeface="OPPOSans Bold" panose="00020600040101010101" charset="-122"/>
                <a:cs typeface="OPPOSans Bold" panose="00020600040101010101" charset="-122"/>
              </a:rPr>
              <a:t>质押POT成为治理节点，参与社区治理投票</a:t>
            </a:r>
            <a:endParaRPr lang="zh-CN" altLang="en-US" sz="1400">
              <a:solidFill>
                <a:schemeClr val="bg1"/>
              </a:solidFill>
              <a:latin typeface="OPPOSans Bold" panose="00020600040101010101" charset="-122"/>
              <a:ea typeface="OPPOSans Bold" panose="00020600040101010101" charset="-122"/>
              <a:cs typeface="OPPOSans Bold" panose="0002060004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49575" y="577850"/>
            <a:ext cx="19183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</a:rPr>
              <a:t>DEFI板块</a:t>
            </a:r>
            <a:endParaRPr lang="zh-CN" altLang="en-US" sz="3200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9660" y="1961515"/>
            <a:ext cx="210566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600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</a:rPr>
              <a:t>多链跨链DEFI产品</a:t>
            </a:r>
            <a:endParaRPr lang="zh-CN" altLang="en-US" sz="1600">
              <a:solidFill>
                <a:schemeClr val="bg1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39870" y="2760980"/>
            <a:ext cx="1384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000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  <a:cs typeface="HarmonyOS Sans SC" panose="00000A00000000000000" charset="-122"/>
                <a:sym typeface="+mn-ea"/>
              </a:rPr>
              <a:t>存款</a:t>
            </a:r>
            <a:endParaRPr lang="en-GB" sz="2000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  <a:cs typeface="HarmonyOS Sans SC" panose="00000A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87645" y="3751580"/>
            <a:ext cx="175323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sz="2400">
                <a:solidFill>
                  <a:srgbClr val="E80484"/>
                </a:solidFill>
                <a:latin typeface="HarmonyOS Sans SC" panose="00000A00000000000000" charset="-122"/>
                <a:ea typeface="HarmonyOS Sans SC" panose="00000A00000000000000" charset="-122"/>
                <a:cs typeface="HarmonyOS Sans SC" panose="00000A00000000000000" charset="-122"/>
                <a:sym typeface="+mn-ea"/>
              </a:rPr>
              <a:t>LP Token</a:t>
            </a:r>
            <a:endParaRPr sz="2400">
              <a:solidFill>
                <a:srgbClr val="E80484"/>
              </a:solidFill>
              <a:latin typeface="HarmonyOS Sans SC" panose="00000A00000000000000" charset="-122"/>
              <a:ea typeface="HarmonyOS Sans SC" panose="00000A00000000000000" charset="-122"/>
              <a:cs typeface="HarmonyOS Sans SC" panose="00000A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26580" y="2760980"/>
            <a:ext cx="1384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GB" sz="2000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  <a:cs typeface="HarmonyOS Sans SC" panose="00000A00000000000000" charset="-122"/>
                <a:sym typeface="+mn-ea"/>
              </a:rPr>
              <a:t>抵押</a:t>
            </a:r>
            <a:endParaRPr lang="zh-CN" altLang="en-GB" sz="2000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  <a:cs typeface="HarmonyOS Sans SC" panose="00000A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39870" y="4665980"/>
            <a:ext cx="1384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GB" sz="2000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  <a:cs typeface="HarmonyOS Sans SC" panose="00000A00000000000000" charset="-122"/>
                <a:sym typeface="+mn-ea"/>
              </a:rPr>
              <a:t>借贷</a:t>
            </a:r>
            <a:endParaRPr lang="zh-CN" altLang="en-GB" sz="2000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  <a:cs typeface="HarmonyOS Sans SC" panose="00000A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26580" y="4665980"/>
            <a:ext cx="1384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GB" sz="2000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  <a:cs typeface="HarmonyOS Sans SC" panose="00000A00000000000000" charset="-122"/>
                <a:sym typeface="+mn-ea"/>
              </a:rPr>
              <a:t>De-Wrap</a:t>
            </a:r>
            <a:endParaRPr lang="zh-CN" altLang="en-GB" sz="2000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  <a:cs typeface="HarmonyOS Sans SC" panose="00000A00000000000000" charset="-122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232150" y="2176780"/>
            <a:ext cx="5864860" cy="3683000"/>
          </a:xfrm>
          <a:prstGeom prst="roundRect">
            <a:avLst/>
          </a:prstGeom>
          <a:noFill/>
          <a:ln>
            <a:solidFill>
              <a:srgbClr val="4400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ziyu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870" y="1961515"/>
            <a:ext cx="439420" cy="439420"/>
          </a:xfrm>
          <a:prstGeom prst="rect">
            <a:avLst/>
          </a:prstGeom>
        </p:spPr>
      </p:pic>
      <p:pic>
        <p:nvPicPr>
          <p:cNvPr id="14" name="图片 13" descr="bian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735" y="4228465"/>
            <a:ext cx="799465" cy="799465"/>
          </a:xfrm>
          <a:prstGeom prst="rect">
            <a:avLst/>
          </a:prstGeom>
        </p:spPr>
      </p:pic>
      <p:pic>
        <p:nvPicPr>
          <p:cNvPr id="15" name="图片 14" descr="bocha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575" y="3122930"/>
            <a:ext cx="534035" cy="534035"/>
          </a:xfrm>
          <a:prstGeom prst="rect">
            <a:avLst/>
          </a:prstGeom>
        </p:spPr>
      </p:pic>
      <p:pic>
        <p:nvPicPr>
          <p:cNvPr id="16" name="图片 15" descr="eth-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995" y="3122930"/>
            <a:ext cx="459740" cy="459740"/>
          </a:xfrm>
          <a:prstGeom prst="rect">
            <a:avLst/>
          </a:prstGeom>
        </p:spPr>
      </p:pic>
      <p:pic>
        <p:nvPicPr>
          <p:cNvPr id="17" name="图片 16" descr="huobiqianba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300" y="5636260"/>
            <a:ext cx="459740" cy="459740"/>
          </a:xfrm>
          <a:prstGeom prst="rect">
            <a:avLst/>
          </a:prstGeom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38565" y="4361815"/>
            <a:ext cx="533400" cy="533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78760" y="577850"/>
            <a:ext cx="27216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>
                <a:solidFill>
                  <a:schemeClr val="bg1"/>
                </a:solidFill>
                <a:latin typeface="HarmonyOS Sans SC" panose="00000A00000000000000" charset="-122"/>
                <a:ea typeface="HarmonyOS Sans SC" panose="00000A00000000000000" charset="-122"/>
              </a:rPr>
              <a:t>NFT 交易市场</a:t>
            </a:r>
            <a:endParaRPr lang="zh-CN" altLang="en-US" sz="3200">
              <a:solidFill>
                <a:schemeClr val="bg1"/>
              </a:solidFill>
              <a:latin typeface="HarmonyOS Sans SC" panose="00000A00000000000000" charset="-122"/>
              <a:ea typeface="HarmonyOS Sans SC" panose="00000A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7950" y="2203450"/>
            <a:ext cx="5522595" cy="90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rgbClr val="FB00D2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</a:rPr>
              <a:t>X-NFT 具有基础价值</a:t>
            </a:r>
            <a:endParaRPr lang="zh-CN" altLang="en-US" sz="1400">
              <a:solidFill>
                <a:srgbClr val="E80484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</a:rPr>
              <a:t>预测提案即为NFT（Prediction Proposal as a NFT）</a:t>
            </a:r>
            <a:endParaRPr lang="zh-CN" altLang="en-US" sz="1400">
              <a:solidFill>
                <a:schemeClr val="bg1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</a:rPr>
              <a:t>每一个预测提案都可以生成绑定权益的NFT</a:t>
            </a:r>
            <a:endParaRPr lang="zh-CN" altLang="en-US" sz="1400">
              <a:solidFill>
                <a:schemeClr val="bg1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7950" y="3498850"/>
            <a:ext cx="5522595" cy="90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rgbClr val="FB00D2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</a:rPr>
              <a:t>X-NFT纪念意义</a:t>
            </a:r>
            <a:endParaRPr lang="zh-CN" altLang="en-US" sz="1600" dirty="0">
              <a:solidFill>
                <a:srgbClr val="E80484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</a:rPr>
              <a:t>纪念NFT——纪念价值和艺术价值</a:t>
            </a:r>
            <a:endParaRPr lang="zh-CN" altLang="en-US" sz="1400" dirty="0">
              <a:solidFill>
                <a:schemeClr val="bg1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</a:rPr>
              <a:t>由参与提案的volume前十位钱包用户抽奖获得</a:t>
            </a:r>
            <a:endParaRPr lang="zh-CN" altLang="en-US" sz="1400" dirty="0">
              <a:solidFill>
                <a:schemeClr val="bg1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77950" y="4946650"/>
            <a:ext cx="5522595" cy="64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rgbClr val="FB00D2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</a:rPr>
              <a:t>NFT 交易广场 -- 可灵活交易</a:t>
            </a:r>
            <a:endParaRPr lang="zh-CN" altLang="en-US" sz="1600">
              <a:solidFill>
                <a:srgbClr val="E80484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OPPOSans Medium" panose="00020600040101010101" charset="-122"/>
                <a:ea typeface="OPPOSans Medium" panose="00020600040101010101" charset="-122"/>
                <a:cs typeface="OPPOSans Medium" panose="00020600040101010101" charset="-122"/>
              </a:rPr>
              <a:t>两类NFT都可以在X NFT交易广场交易</a:t>
            </a:r>
            <a:endParaRPr lang="zh-CN" altLang="en-US" sz="1400">
              <a:solidFill>
                <a:schemeClr val="bg1"/>
              </a:solidFill>
              <a:latin typeface="OPPOSans Medium" panose="00020600040101010101" charset="-122"/>
              <a:ea typeface="OPPOSans Medium" panose="00020600040101010101" charset="-122"/>
              <a:cs typeface="OPPOSans Medium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96250" y="3106420"/>
            <a:ext cx="26212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3200">
                <a:solidFill>
                  <a:srgbClr val="FB00D2"/>
                </a:solidFill>
                <a:latin typeface="HarmonyOS Sans SC" panose="00000A00000000000000" charset="-122"/>
                <a:ea typeface="HarmonyOS Sans SC" panose="00000A00000000000000" charset="-122"/>
                <a:cs typeface="HarmonyOS Sans SC" panose="00000A00000000000000" charset="-122"/>
                <a:sym typeface="+mn-ea"/>
              </a:rPr>
              <a:t>持续收益</a:t>
            </a:r>
            <a:endParaRPr lang="en-GB" sz="3200">
              <a:solidFill>
                <a:srgbClr val="FB00D2"/>
              </a:solidFill>
              <a:latin typeface="HarmonyOS Sans SC" panose="00000A00000000000000" charset="-122"/>
              <a:ea typeface="HarmonyOS Sans SC" panose="00000A00000000000000" charset="-122"/>
              <a:cs typeface="HarmonyOS Sans SC" panose="00000A00000000000000" charset="-122"/>
              <a:sym typeface="+mn-ea"/>
            </a:endParaRPr>
          </a:p>
          <a:p>
            <a:pPr algn="l"/>
            <a:r>
              <a:rPr lang="en-GB" sz="3200">
                <a:solidFill>
                  <a:srgbClr val="FB00D2"/>
                </a:solidFill>
                <a:latin typeface="HarmonyOS Sans SC" panose="00000A00000000000000" charset="-122"/>
                <a:ea typeface="HarmonyOS Sans SC" panose="00000A00000000000000" charset="-122"/>
                <a:cs typeface="HarmonyOS Sans SC" panose="00000A00000000000000" charset="-122"/>
                <a:sym typeface="+mn-ea"/>
              </a:rPr>
              <a:t> </a:t>
            </a:r>
            <a:endParaRPr lang="en-GB" sz="3200">
              <a:solidFill>
                <a:srgbClr val="FB00D2"/>
              </a:solidFill>
              <a:latin typeface="HarmonyOS Sans SC" panose="00000A00000000000000" charset="-122"/>
              <a:ea typeface="HarmonyOS Sans SC" panose="00000A00000000000000" charset="-122"/>
              <a:cs typeface="HarmonyOS Sans SC" panose="00000A00000000000000" charset="-122"/>
              <a:sym typeface="+mn-ea"/>
            </a:endParaRPr>
          </a:p>
          <a:p>
            <a:pPr algn="l"/>
            <a:r>
              <a:rPr lang="en-GB" sz="3200">
                <a:solidFill>
                  <a:srgbClr val="FB00D2"/>
                </a:solidFill>
                <a:latin typeface="HarmonyOS Sans SC" panose="00000A00000000000000" charset="-122"/>
                <a:ea typeface="HarmonyOS Sans SC" panose="00000A00000000000000" charset="-122"/>
                <a:cs typeface="HarmonyOS Sans SC" panose="00000A00000000000000" charset="-122"/>
                <a:sym typeface="+mn-ea"/>
              </a:rPr>
              <a:t>价值上涨空间</a:t>
            </a:r>
            <a:endParaRPr lang="en-GB" altLang="en-US" sz="3200">
              <a:solidFill>
                <a:srgbClr val="FB00D2"/>
              </a:solidFill>
              <a:latin typeface="HarmonyOS Sans SC" panose="00000A00000000000000" charset="-122"/>
              <a:ea typeface="HarmonyOS Sans SC" panose="00000A00000000000000" charset="-122"/>
              <a:cs typeface="HarmonyOS Sans SC" panose="00000A00000000000000" charset="-122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1157</Words>
  <Application>WPS 演示</Application>
  <PresentationFormat>Widescreen</PresentationFormat>
  <Paragraphs>148</Paragraphs>
  <Slides>12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2" baseType="lpstr">
      <vt:lpstr>Arial</vt:lpstr>
      <vt:lpstr>方正书宋_GBK</vt:lpstr>
      <vt:lpstr>Wingdings</vt:lpstr>
      <vt:lpstr>OPPOSans Bold</vt:lpstr>
      <vt:lpstr>苹方-简</vt:lpstr>
      <vt:lpstr>HarmonyOS Sans SC</vt:lpstr>
      <vt:lpstr>OPPOSans Medium</vt:lpstr>
      <vt:lpstr>Wingdings</vt:lpstr>
      <vt:lpstr>OPPOSans Regular</vt:lpstr>
      <vt:lpstr>黑体</vt:lpstr>
      <vt:lpstr>微软雅黑</vt:lpstr>
      <vt:lpstr>汉仪旗黑</vt:lpstr>
      <vt:lpstr>宋体</vt:lpstr>
      <vt:lpstr>Arial Unicode MS</vt:lpstr>
      <vt:lpstr>汉仪书宋二KW</vt:lpstr>
      <vt:lpstr>Calibri Light</vt:lpstr>
      <vt:lpstr>Helvetica Neue</vt:lpstr>
      <vt:lpstr>Calibri</vt:lpstr>
      <vt:lpstr>汉仪中黑KW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hriel</dc:creator>
  <cp:lastModifiedBy>asherli</cp:lastModifiedBy>
  <cp:revision>46</cp:revision>
  <dcterms:created xsi:type="dcterms:W3CDTF">2021-10-22T15:17:51Z</dcterms:created>
  <dcterms:modified xsi:type="dcterms:W3CDTF">2021-10-22T15:17:51Z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2052-3.5.0.5510</vt:lpwstr>
  </property>
  <property fmtid="{D5CDD505-2E9C-101B-9397-08002B2CF9AE}" pid="3" name="ICV">
    <vt:lpwstr>554A533F52F94E58A17D9D5DBA7061EB</vt:lpwstr>
  </property>
</Properties>
</file>